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sldIdLst>
    <p:sldId id="256" r:id="rId4"/>
    <p:sldId id="257" r:id="rId5"/>
    <p:sldId id="277" r:id="rId6"/>
    <p:sldId id="293" r:id="rId7"/>
    <p:sldId id="258" r:id="rId8"/>
    <p:sldId id="294" r:id="rId9"/>
    <p:sldId id="260" r:id="rId10"/>
    <p:sldId id="295" r:id="rId11"/>
    <p:sldId id="296" r:id="rId12"/>
    <p:sldId id="297" r:id="rId13"/>
    <p:sldId id="298" r:id="rId14"/>
    <p:sldId id="262" r:id="rId15"/>
    <p:sldId id="299" r:id="rId16"/>
    <p:sldId id="300" r:id="rId17"/>
    <p:sldId id="301" r:id="rId18"/>
    <p:sldId id="263" r:id="rId19"/>
    <p:sldId id="268" r:id="rId20"/>
    <p:sldId id="271" r:id="rId21"/>
    <p:sldId id="274" r:id="rId22"/>
    <p:sldId id="269" r:id="rId23"/>
    <p:sldId id="275" r:id="rId24"/>
    <p:sldId id="272" r:id="rId25"/>
    <p:sldId id="276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112EE-CD1F-426B-BBDE-6DB52F529EC3}" type="doc">
      <dgm:prSet loTypeId="urn:microsoft.com/office/officeart/2005/8/layout/radial4" loCatId="relationship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F46394-D63D-4581-8968-A7516A7E8C67}">
      <dgm:prSet phldrT="[Text]" custT="1"/>
      <dgm:spPr/>
      <dgm:t>
        <a:bodyPr/>
        <a:lstStyle/>
        <a:p>
          <a:r>
            <a:rPr lang="en-US" sz="2000" b="1" dirty="0" smtClean="0"/>
            <a:t>Database</a:t>
          </a:r>
          <a:endParaRPr lang="en-US" sz="2000" b="1" dirty="0"/>
        </a:p>
      </dgm:t>
    </dgm:pt>
    <dgm:pt modelId="{8DDBB3EF-F203-44A8-A8CC-CA777C1A2FB9}" type="parTrans" cxnId="{D47A82C7-0918-4A62-84F0-77543A3099E4}">
      <dgm:prSet/>
      <dgm:spPr/>
      <dgm:t>
        <a:bodyPr/>
        <a:lstStyle/>
        <a:p>
          <a:endParaRPr lang="en-US"/>
        </a:p>
      </dgm:t>
    </dgm:pt>
    <dgm:pt modelId="{24846EB4-2D4C-474A-A154-3D0D00A022C2}" type="sibTrans" cxnId="{D47A82C7-0918-4A62-84F0-77543A3099E4}">
      <dgm:prSet/>
      <dgm:spPr/>
      <dgm:t>
        <a:bodyPr/>
        <a:lstStyle/>
        <a:p>
          <a:endParaRPr lang="en-US"/>
        </a:p>
      </dgm:t>
    </dgm:pt>
    <dgm:pt modelId="{6390CC3D-8F15-4FFA-83DB-CFAB8037DC2B}">
      <dgm:prSet phldrT="[Text]"/>
      <dgm:spPr/>
      <dgm:t>
        <a:bodyPr/>
        <a:lstStyle/>
        <a:p>
          <a:r>
            <a:rPr lang="en-US" b="1" dirty="0" smtClean="0"/>
            <a:t>Deposit</a:t>
          </a:r>
          <a:endParaRPr lang="en-US" b="1" dirty="0"/>
        </a:p>
      </dgm:t>
    </dgm:pt>
    <dgm:pt modelId="{BC9DD10F-CBD9-449D-AC13-7C8E0A41C6F4}" type="parTrans" cxnId="{C8BB71A9-7D88-445B-A8EB-6E8ECBFBDA3A}">
      <dgm:prSet/>
      <dgm:spPr/>
      <dgm:t>
        <a:bodyPr/>
        <a:lstStyle/>
        <a:p>
          <a:endParaRPr lang="en-US"/>
        </a:p>
      </dgm:t>
    </dgm:pt>
    <dgm:pt modelId="{1635CE03-CC41-4030-8636-5DC740C0DA02}" type="sibTrans" cxnId="{C8BB71A9-7D88-445B-A8EB-6E8ECBFBDA3A}">
      <dgm:prSet/>
      <dgm:spPr/>
      <dgm:t>
        <a:bodyPr/>
        <a:lstStyle/>
        <a:p>
          <a:endParaRPr lang="en-US"/>
        </a:p>
      </dgm:t>
    </dgm:pt>
    <dgm:pt modelId="{513696CD-09BD-40E4-9639-906E331E806B}">
      <dgm:prSet phldrT="[Text]"/>
      <dgm:spPr/>
      <dgm:t>
        <a:bodyPr/>
        <a:lstStyle/>
        <a:p>
          <a:r>
            <a:rPr lang="en-US" b="1" dirty="0" smtClean="0"/>
            <a:t>Withdraw</a:t>
          </a:r>
          <a:endParaRPr lang="en-US" b="1" dirty="0"/>
        </a:p>
      </dgm:t>
    </dgm:pt>
    <dgm:pt modelId="{56F327AB-3D5C-4B0B-B1B0-36B2D198D857}" type="parTrans" cxnId="{C27F3B4F-A9F7-471A-9431-A62F50C3D28F}">
      <dgm:prSet/>
      <dgm:spPr/>
      <dgm:t>
        <a:bodyPr/>
        <a:lstStyle/>
        <a:p>
          <a:endParaRPr lang="en-US"/>
        </a:p>
      </dgm:t>
    </dgm:pt>
    <dgm:pt modelId="{7DA99882-366B-441F-A164-2F28D66324E8}" type="sibTrans" cxnId="{C27F3B4F-A9F7-471A-9431-A62F50C3D28F}">
      <dgm:prSet/>
      <dgm:spPr/>
      <dgm:t>
        <a:bodyPr/>
        <a:lstStyle/>
        <a:p>
          <a:endParaRPr lang="en-US"/>
        </a:p>
      </dgm:t>
    </dgm:pt>
    <dgm:pt modelId="{02005672-79CA-47B9-949B-08DA880CF110}">
      <dgm:prSet phldrT="[Text]"/>
      <dgm:spPr/>
      <dgm:t>
        <a:bodyPr/>
        <a:lstStyle/>
        <a:p>
          <a:r>
            <a:rPr lang="en-US" b="1" dirty="0" smtClean="0"/>
            <a:t>Password Change</a:t>
          </a:r>
          <a:endParaRPr lang="en-US" b="1" dirty="0"/>
        </a:p>
      </dgm:t>
    </dgm:pt>
    <dgm:pt modelId="{A73ABEF7-B78C-4DDD-8043-E059EDEFFAE6}" type="parTrans" cxnId="{9930662D-B80E-48AA-A8CA-4FE591B07CE0}">
      <dgm:prSet/>
      <dgm:spPr/>
      <dgm:t>
        <a:bodyPr/>
        <a:lstStyle/>
        <a:p>
          <a:endParaRPr lang="en-US"/>
        </a:p>
      </dgm:t>
    </dgm:pt>
    <dgm:pt modelId="{2C3E4E24-022B-4CE3-B8B4-289B017BDD6E}" type="sibTrans" cxnId="{9930662D-B80E-48AA-A8CA-4FE591B07CE0}">
      <dgm:prSet/>
      <dgm:spPr/>
      <dgm:t>
        <a:bodyPr/>
        <a:lstStyle/>
        <a:p>
          <a:endParaRPr lang="en-US"/>
        </a:p>
      </dgm:t>
    </dgm:pt>
    <dgm:pt modelId="{DDB227A5-06DB-441C-9F3A-531A0AE78B2E}">
      <dgm:prSet/>
      <dgm:spPr/>
      <dgm:t>
        <a:bodyPr/>
        <a:lstStyle/>
        <a:p>
          <a:endParaRPr lang="en-US"/>
        </a:p>
      </dgm:t>
    </dgm:pt>
    <dgm:pt modelId="{AAADB558-48FA-4FCC-ADE5-108687309489}" type="parTrans" cxnId="{E865E675-3AEA-44B4-930F-E03F05FC209A}">
      <dgm:prSet/>
      <dgm:spPr/>
      <dgm:t>
        <a:bodyPr/>
        <a:lstStyle/>
        <a:p>
          <a:endParaRPr lang="en-US"/>
        </a:p>
      </dgm:t>
    </dgm:pt>
    <dgm:pt modelId="{F7DADF1B-F9FF-45C7-B491-D2825AB9823B}" type="sibTrans" cxnId="{E865E675-3AEA-44B4-930F-E03F05FC209A}">
      <dgm:prSet/>
      <dgm:spPr/>
      <dgm:t>
        <a:bodyPr/>
        <a:lstStyle/>
        <a:p>
          <a:endParaRPr lang="en-US"/>
        </a:p>
      </dgm:t>
    </dgm:pt>
    <dgm:pt modelId="{932D1EBC-134F-405C-889D-F140E5C070E7}" type="pres">
      <dgm:prSet presAssocID="{2AB112EE-CD1F-426B-BBDE-6DB52F529EC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DF4179-974E-46DB-99FA-40EA196AA6D4}" type="pres">
      <dgm:prSet presAssocID="{DEF46394-D63D-4581-8968-A7516A7E8C67}" presName="centerShape" presStyleLbl="node0" presStyleIdx="0" presStyleCnt="1" custLinFactNeighborX="1186" custLinFactNeighborY="-1265"/>
      <dgm:spPr/>
      <dgm:t>
        <a:bodyPr/>
        <a:lstStyle/>
        <a:p>
          <a:endParaRPr lang="en-US"/>
        </a:p>
      </dgm:t>
    </dgm:pt>
    <dgm:pt modelId="{233C6588-1BE7-4AF0-A7B3-8C44F522CF8B}" type="pres">
      <dgm:prSet presAssocID="{BC9DD10F-CBD9-449D-AC13-7C8E0A41C6F4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183C59DB-CD51-48C4-B8A0-1965652B9E1C}" type="pres">
      <dgm:prSet presAssocID="{6390CC3D-8F15-4FFA-83DB-CFAB8037DC2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1B190-1902-48B8-AFBE-FD74E78B5510}" type="pres">
      <dgm:prSet presAssocID="{56F327AB-3D5C-4B0B-B1B0-36B2D198D857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91DAFA72-6270-49B5-999F-0EA66944945C}" type="pres">
      <dgm:prSet presAssocID="{513696CD-09BD-40E4-9639-906E331E806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03E307-3B25-47D8-A29E-51CD63C0C91D}" type="pres">
      <dgm:prSet presAssocID="{A73ABEF7-B78C-4DDD-8043-E059EDEFFAE6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ED8B6DC4-0DA0-48FF-9785-905C9D52C372}" type="pres">
      <dgm:prSet presAssocID="{02005672-79CA-47B9-949B-08DA880CF110}" presName="node" presStyleLbl="node1" presStyleIdx="2" presStyleCnt="3" custRadScaleRad="106129" custRadScaleInc="41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20FC7D-E415-4DE8-8811-9B6729E59E13}" type="presOf" srcId="{A73ABEF7-B78C-4DDD-8043-E059EDEFFAE6}" destId="{E303E307-3B25-47D8-A29E-51CD63C0C91D}" srcOrd="0" destOrd="0" presId="urn:microsoft.com/office/officeart/2005/8/layout/radial4"/>
    <dgm:cxn modelId="{F896BB9D-F35D-4C04-899A-5FAA74008F20}" type="presOf" srcId="{6390CC3D-8F15-4FFA-83DB-CFAB8037DC2B}" destId="{183C59DB-CD51-48C4-B8A0-1965652B9E1C}" srcOrd="0" destOrd="0" presId="urn:microsoft.com/office/officeart/2005/8/layout/radial4"/>
    <dgm:cxn modelId="{C8BB71A9-7D88-445B-A8EB-6E8ECBFBDA3A}" srcId="{DEF46394-D63D-4581-8968-A7516A7E8C67}" destId="{6390CC3D-8F15-4FFA-83DB-CFAB8037DC2B}" srcOrd="0" destOrd="0" parTransId="{BC9DD10F-CBD9-449D-AC13-7C8E0A41C6F4}" sibTransId="{1635CE03-CC41-4030-8636-5DC740C0DA02}"/>
    <dgm:cxn modelId="{D47A82C7-0918-4A62-84F0-77543A3099E4}" srcId="{2AB112EE-CD1F-426B-BBDE-6DB52F529EC3}" destId="{DEF46394-D63D-4581-8968-A7516A7E8C67}" srcOrd="0" destOrd="0" parTransId="{8DDBB3EF-F203-44A8-A8CC-CA777C1A2FB9}" sibTransId="{24846EB4-2D4C-474A-A154-3D0D00A022C2}"/>
    <dgm:cxn modelId="{9588EE64-B2C4-470B-BC1C-0E1152FFCB3B}" type="presOf" srcId="{DEF46394-D63D-4581-8968-A7516A7E8C67}" destId="{B6DF4179-974E-46DB-99FA-40EA196AA6D4}" srcOrd="0" destOrd="0" presId="urn:microsoft.com/office/officeart/2005/8/layout/radial4"/>
    <dgm:cxn modelId="{C27F3B4F-A9F7-471A-9431-A62F50C3D28F}" srcId="{DEF46394-D63D-4581-8968-A7516A7E8C67}" destId="{513696CD-09BD-40E4-9639-906E331E806B}" srcOrd="1" destOrd="0" parTransId="{56F327AB-3D5C-4B0B-B1B0-36B2D198D857}" sibTransId="{7DA99882-366B-441F-A164-2F28D66324E8}"/>
    <dgm:cxn modelId="{D43960E4-2F28-41F1-899D-10690B253D81}" type="presOf" srcId="{02005672-79CA-47B9-949B-08DA880CF110}" destId="{ED8B6DC4-0DA0-48FF-9785-905C9D52C372}" srcOrd="0" destOrd="0" presId="urn:microsoft.com/office/officeart/2005/8/layout/radial4"/>
    <dgm:cxn modelId="{2E145E0C-C41B-4D4F-81BE-86359AE71F28}" type="presOf" srcId="{BC9DD10F-CBD9-449D-AC13-7C8E0A41C6F4}" destId="{233C6588-1BE7-4AF0-A7B3-8C44F522CF8B}" srcOrd="0" destOrd="0" presId="urn:microsoft.com/office/officeart/2005/8/layout/radial4"/>
    <dgm:cxn modelId="{9930662D-B80E-48AA-A8CA-4FE591B07CE0}" srcId="{DEF46394-D63D-4581-8968-A7516A7E8C67}" destId="{02005672-79CA-47B9-949B-08DA880CF110}" srcOrd="2" destOrd="0" parTransId="{A73ABEF7-B78C-4DDD-8043-E059EDEFFAE6}" sibTransId="{2C3E4E24-022B-4CE3-B8B4-289B017BDD6E}"/>
    <dgm:cxn modelId="{9C827B11-D37D-4D16-9178-85A987A52CC9}" type="presOf" srcId="{513696CD-09BD-40E4-9639-906E331E806B}" destId="{91DAFA72-6270-49B5-999F-0EA66944945C}" srcOrd="0" destOrd="0" presId="urn:microsoft.com/office/officeart/2005/8/layout/radial4"/>
    <dgm:cxn modelId="{72A984C7-F191-440A-A53B-C93D7F4426F7}" type="presOf" srcId="{56F327AB-3D5C-4B0B-B1B0-36B2D198D857}" destId="{9F51B190-1902-48B8-AFBE-FD74E78B5510}" srcOrd="0" destOrd="0" presId="urn:microsoft.com/office/officeart/2005/8/layout/radial4"/>
    <dgm:cxn modelId="{F731B268-69AF-4EA4-AB5E-071F339F53C0}" type="presOf" srcId="{2AB112EE-CD1F-426B-BBDE-6DB52F529EC3}" destId="{932D1EBC-134F-405C-889D-F140E5C070E7}" srcOrd="0" destOrd="0" presId="urn:microsoft.com/office/officeart/2005/8/layout/radial4"/>
    <dgm:cxn modelId="{E865E675-3AEA-44B4-930F-E03F05FC209A}" srcId="{2AB112EE-CD1F-426B-BBDE-6DB52F529EC3}" destId="{DDB227A5-06DB-441C-9F3A-531A0AE78B2E}" srcOrd="1" destOrd="0" parTransId="{AAADB558-48FA-4FCC-ADE5-108687309489}" sibTransId="{F7DADF1B-F9FF-45C7-B491-D2825AB9823B}"/>
    <dgm:cxn modelId="{0B2FB741-F440-4CDE-905A-F71496713110}" type="presParOf" srcId="{932D1EBC-134F-405C-889D-F140E5C070E7}" destId="{B6DF4179-974E-46DB-99FA-40EA196AA6D4}" srcOrd="0" destOrd="0" presId="urn:microsoft.com/office/officeart/2005/8/layout/radial4"/>
    <dgm:cxn modelId="{E65EF31B-E964-4474-A52B-F965D64764EF}" type="presParOf" srcId="{932D1EBC-134F-405C-889D-F140E5C070E7}" destId="{233C6588-1BE7-4AF0-A7B3-8C44F522CF8B}" srcOrd="1" destOrd="0" presId="urn:microsoft.com/office/officeart/2005/8/layout/radial4"/>
    <dgm:cxn modelId="{BF76949E-6F8A-49E6-A565-5F0D158B6475}" type="presParOf" srcId="{932D1EBC-134F-405C-889D-F140E5C070E7}" destId="{183C59DB-CD51-48C4-B8A0-1965652B9E1C}" srcOrd="2" destOrd="0" presId="urn:microsoft.com/office/officeart/2005/8/layout/radial4"/>
    <dgm:cxn modelId="{BB75EF20-7BFE-43F0-B03B-24810B826D15}" type="presParOf" srcId="{932D1EBC-134F-405C-889D-F140E5C070E7}" destId="{9F51B190-1902-48B8-AFBE-FD74E78B5510}" srcOrd="3" destOrd="0" presId="urn:microsoft.com/office/officeart/2005/8/layout/radial4"/>
    <dgm:cxn modelId="{C6663CB0-1BDF-45BC-B367-B234B17391F1}" type="presParOf" srcId="{932D1EBC-134F-405C-889D-F140E5C070E7}" destId="{91DAFA72-6270-49B5-999F-0EA66944945C}" srcOrd="4" destOrd="0" presId="urn:microsoft.com/office/officeart/2005/8/layout/radial4"/>
    <dgm:cxn modelId="{A304B9FF-E674-41BB-B41C-DF7F9D538F93}" type="presParOf" srcId="{932D1EBC-134F-405C-889D-F140E5C070E7}" destId="{E303E307-3B25-47D8-A29E-51CD63C0C91D}" srcOrd="5" destOrd="0" presId="urn:microsoft.com/office/officeart/2005/8/layout/radial4"/>
    <dgm:cxn modelId="{D301DE4E-34D9-4504-8BBA-F89EDCA8F9FD}" type="presParOf" srcId="{932D1EBC-134F-405C-889D-F140E5C070E7}" destId="{ED8B6DC4-0DA0-48FF-9785-905C9D52C372}" srcOrd="6" destOrd="0" presId="urn:microsoft.com/office/officeart/2005/8/layout/radial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7C763-7FE1-4B18-9E2F-D42F92BC44C4}" type="datetimeFigureOut">
              <a:rPr lang="en-US" smtClean="0"/>
              <a:pPr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9E4AC-5FE6-49AD-90D9-02B8567F4D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500042"/>
            <a:ext cx="835824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OBJECT ORIENTED METHODOLOGIES</a:t>
            </a:r>
          </a:p>
          <a:p>
            <a:pPr algn="ctr"/>
            <a:endParaRPr lang="en-US" sz="3200" b="1" dirty="0" smtClean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PROJECT EVALUATION , SEMESTER-III</a:t>
            </a:r>
          </a:p>
          <a:p>
            <a:pPr algn="ctr"/>
            <a:endParaRPr lang="en-US" sz="3200" b="1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3200" b="1" dirty="0" smtClean="0">
                <a:solidFill>
                  <a:srgbClr val="00B050"/>
                </a:solidFill>
                <a:latin typeface="Calibri" pitchFamily="34" charset="0"/>
                <a:cs typeface="Calibri" pitchFamily="34" charset="0"/>
              </a:rPr>
              <a:t>BANK MANAGEMENT SYSTEM</a:t>
            </a:r>
          </a:p>
          <a:p>
            <a:pPr algn="ctr"/>
            <a:endParaRPr lang="en-US" sz="3200" b="1" dirty="0">
              <a:latin typeface="Calibri" pitchFamily="34" charset="0"/>
              <a:cs typeface="Calibri" pitchFamily="34" charset="0"/>
            </a:endParaRPr>
          </a:p>
          <a:p>
            <a:pPr algn="ctr"/>
            <a:endParaRPr lang="en-US" sz="3200" b="1" dirty="0" smtClean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3200" b="1" u="sng" dirty="0" smtClean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Submitted To</a:t>
            </a:r>
            <a:endParaRPr lang="en-US" sz="3200" b="1" dirty="0" smtClean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Dr. Ranjana Vyas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Dr. OP Vyas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Dept. of Information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3).png"/>
          <p:cNvPicPr>
            <a:picLocks noChangeAspect="1"/>
          </p:cNvPicPr>
          <p:nvPr/>
        </p:nvPicPr>
        <p:blipFill>
          <a:blip r:embed="rId2"/>
          <a:srcRect l="14062" t="5555" r="17968" b="8333"/>
          <a:stretch>
            <a:fillRect/>
          </a:stretch>
        </p:blipFill>
        <p:spPr>
          <a:xfrm>
            <a:off x="214282" y="1142984"/>
            <a:ext cx="8501122" cy="5437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285728"/>
            <a:ext cx="82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Click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KNOW BALANCE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Button. It will display current account balance .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Use other button for other services .</a:t>
            </a:r>
            <a:endParaRPr lang="en-US" sz="20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5).png"/>
          <p:cNvPicPr>
            <a:picLocks noChangeAspect="1"/>
          </p:cNvPicPr>
          <p:nvPr/>
        </p:nvPicPr>
        <p:blipFill>
          <a:blip r:embed="rId2"/>
          <a:srcRect l="20312" t="11111" r="13281" b="12500"/>
          <a:stretch>
            <a:fillRect/>
          </a:stretch>
        </p:blipFill>
        <p:spPr>
          <a:xfrm>
            <a:off x="181626" y="785794"/>
            <a:ext cx="8533780" cy="56436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285728"/>
            <a:ext cx="828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Fill the details and click</a:t>
            </a:r>
            <a:r>
              <a:rPr lang="en-US" sz="20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 PROCEED 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button .</a:t>
            </a:r>
            <a:endParaRPr lang="en-US" sz="20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7752" y="142852"/>
            <a:ext cx="364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EmployeeLogin.java</a:t>
            </a:r>
            <a:endParaRPr lang="en-US" sz="32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857232"/>
            <a:ext cx="82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EmployeeLogin.java </a:t>
            </a:r>
            <a:r>
              <a:rPr lang="en-US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is a class which allows </a:t>
            </a:r>
            <a:r>
              <a:rPr lang="en-US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bank admin </a:t>
            </a:r>
            <a:r>
              <a:rPr lang="en-US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to access </a:t>
            </a:r>
            <a:r>
              <a:rPr lang="en-US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Database</a:t>
            </a:r>
            <a:r>
              <a:rPr lang="en-US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Enter Employee ID and Password. </a:t>
            </a:r>
            <a:endParaRPr lang="en-US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Screenshot (200).png"/>
          <p:cNvPicPr>
            <a:picLocks noChangeAspect="1"/>
          </p:cNvPicPr>
          <p:nvPr/>
        </p:nvPicPr>
        <p:blipFill>
          <a:blip r:embed="rId2"/>
          <a:srcRect l="33593" t="11111" r="20312" b="29167"/>
          <a:stretch>
            <a:fillRect/>
          </a:stretch>
        </p:blipFill>
        <p:spPr>
          <a:xfrm>
            <a:off x="1071538" y="1643050"/>
            <a:ext cx="6469292" cy="4714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6).png"/>
          <p:cNvPicPr>
            <a:picLocks noChangeAspect="1"/>
          </p:cNvPicPr>
          <p:nvPr/>
        </p:nvPicPr>
        <p:blipFill>
          <a:blip r:embed="rId2"/>
          <a:srcRect l="20312" t="9722" r="13281" b="16666"/>
          <a:stretch>
            <a:fillRect/>
          </a:stretch>
        </p:blipFill>
        <p:spPr>
          <a:xfrm>
            <a:off x="285720" y="1428737"/>
            <a:ext cx="7788088" cy="4856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7158" y="500042"/>
            <a:ext cx="6000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Following page is displayed .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Use buttons provided for different services .</a:t>
            </a:r>
            <a:endParaRPr lang="en-US" sz="24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7).png"/>
          <p:cNvPicPr>
            <a:picLocks noChangeAspect="1"/>
          </p:cNvPicPr>
          <p:nvPr/>
        </p:nvPicPr>
        <p:blipFill>
          <a:blip r:embed="rId2"/>
          <a:srcRect l="20312" t="9722" r="13281" b="16666"/>
          <a:stretch>
            <a:fillRect/>
          </a:stretch>
        </p:blipFill>
        <p:spPr>
          <a:xfrm>
            <a:off x="466337" y="1285860"/>
            <a:ext cx="8249067" cy="5143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7158" y="500042"/>
            <a:ext cx="785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Click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CUSTOMER INFO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Button. It asks for Account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T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ype. Enter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SavingAccount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or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LoanAccount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without space in between and see </a:t>
            </a:r>
            <a:endParaRPr lang="en-US" sz="20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285728"/>
            <a:ext cx="821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Customer Report in Tabular Form </a:t>
            </a:r>
            <a:endParaRPr lang="en-US" sz="24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Screenshot (229).png"/>
          <p:cNvPicPr>
            <a:picLocks noChangeAspect="1"/>
          </p:cNvPicPr>
          <p:nvPr/>
        </p:nvPicPr>
        <p:blipFill>
          <a:blip r:embed="rId2"/>
          <a:srcRect l="7031" t="18055" r="3125" b="50000"/>
          <a:stretch>
            <a:fillRect/>
          </a:stretch>
        </p:blipFill>
        <p:spPr>
          <a:xfrm>
            <a:off x="0" y="1000108"/>
            <a:ext cx="9144000" cy="4071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142852"/>
            <a:ext cx="4357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ATMAuthentication.java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857232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Enter ATM Card Number and Password.</a:t>
            </a:r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Screenshot (201).png"/>
          <p:cNvPicPr>
            <a:picLocks noChangeAspect="1"/>
          </p:cNvPicPr>
          <p:nvPr/>
        </p:nvPicPr>
        <p:blipFill>
          <a:blip r:embed="rId2"/>
          <a:srcRect l="33594" t="11111" r="18750" b="9722"/>
          <a:stretch>
            <a:fillRect/>
          </a:stretch>
        </p:blipFill>
        <p:spPr>
          <a:xfrm>
            <a:off x="1071538" y="1357297"/>
            <a:ext cx="6357982" cy="50732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15074" y="142852"/>
            <a:ext cx="1857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ATM.java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857232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ATM.java is a class displaying ATM info after the customer logs in.</a:t>
            </a:r>
          </a:p>
        </p:txBody>
      </p:sp>
      <p:pic>
        <p:nvPicPr>
          <p:cNvPr id="4" name="Picture 3" descr="Screenshot (204).png"/>
          <p:cNvPicPr>
            <a:picLocks noChangeAspect="1"/>
          </p:cNvPicPr>
          <p:nvPr/>
        </p:nvPicPr>
        <p:blipFill>
          <a:blip r:embed="rId2"/>
          <a:srcRect l="33594" t="11111" r="5468" b="12500"/>
          <a:stretch>
            <a:fillRect/>
          </a:stretch>
        </p:blipFill>
        <p:spPr>
          <a:xfrm>
            <a:off x="642910" y="1428736"/>
            <a:ext cx="7358114" cy="47854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857232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LoanApplication.java is a class which allows user to apply for loan.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7686" y="142852"/>
            <a:ext cx="3929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LoanApplication.java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Screenshot (206).png"/>
          <p:cNvPicPr>
            <a:picLocks noChangeAspect="1"/>
          </p:cNvPicPr>
          <p:nvPr/>
        </p:nvPicPr>
        <p:blipFill>
          <a:blip r:embed="rId2"/>
          <a:srcRect l="20312" t="11111" r="13281" b="12500"/>
          <a:stretch>
            <a:fillRect/>
          </a:stretch>
        </p:blipFill>
        <p:spPr>
          <a:xfrm>
            <a:off x="500034" y="1500174"/>
            <a:ext cx="7358114" cy="4576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142852"/>
            <a:ext cx="485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LoanDashboard.java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857232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LoanDashboard.java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displays the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details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of the customer regarding loan details.</a:t>
            </a:r>
          </a:p>
        </p:txBody>
      </p:sp>
      <p:pic>
        <p:nvPicPr>
          <p:cNvPr id="4" name="Picture 3" descr="Screenshot (207).png"/>
          <p:cNvPicPr>
            <a:picLocks noChangeAspect="1"/>
          </p:cNvPicPr>
          <p:nvPr/>
        </p:nvPicPr>
        <p:blipFill>
          <a:blip r:embed="rId2"/>
          <a:srcRect l="20312" t="11111" r="14062" b="18055"/>
          <a:stretch>
            <a:fillRect/>
          </a:stretch>
        </p:blipFill>
        <p:spPr>
          <a:xfrm>
            <a:off x="571472" y="1357298"/>
            <a:ext cx="7286676" cy="45720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472" y="1142984"/>
            <a:ext cx="82153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GROUP MEMBERS</a:t>
            </a:r>
          </a:p>
          <a:p>
            <a:pPr algn="ctr"/>
            <a:endParaRPr lang="en-US" sz="28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sz="28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Section A</a:t>
            </a:r>
            <a:r>
              <a:rPr lang="en-US" sz="28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2800" b="1" u="sng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endParaRPr lang="en-US" sz="2800" b="1" dirty="0" smtClean="0">
              <a:latin typeface="Calibri" pitchFamily="34" charset="0"/>
              <a:cs typeface="Calibri" pitchFamily="34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   ANKUSH SONKER                     (IIT2019072)</a:t>
            </a:r>
          </a:p>
          <a:p>
            <a:pPr algn="ctr"/>
            <a:endParaRPr lang="en-US" sz="2800" b="1" dirty="0" smtClean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   AJAY NIKHIL                              (IIT2019075)</a:t>
            </a:r>
          </a:p>
          <a:p>
            <a:pPr algn="ctr"/>
            <a:endParaRPr lang="en-US" sz="2800" b="1" dirty="0" smtClean="0">
              <a:solidFill>
                <a:srgbClr val="7030A0"/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   ANIRUDH SIMHACHALAM    (IIT2019068)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596" y="142852"/>
            <a:ext cx="2000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Help.java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857232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Help.java is a general purpose helping class.</a:t>
            </a:r>
          </a:p>
        </p:txBody>
      </p:sp>
      <p:pic>
        <p:nvPicPr>
          <p:cNvPr id="4" name="Picture 3" descr="Screenshot (205).png"/>
          <p:cNvPicPr>
            <a:picLocks noChangeAspect="1"/>
          </p:cNvPicPr>
          <p:nvPr/>
        </p:nvPicPr>
        <p:blipFill>
          <a:blip r:embed="rId2"/>
          <a:srcRect l="20312" t="11111" r="13281" b="22222"/>
          <a:stretch>
            <a:fillRect/>
          </a:stretch>
        </p:blipFill>
        <p:spPr>
          <a:xfrm>
            <a:off x="500034" y="1500174"/>
            <a:ext cx="7429552" cy="45005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28" y="428604"/>
            <a:ext cx="6000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FILE HANDLING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FILES AS DATABASES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1538" y="2786058"/>
            <a:ext cx="6858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SavingAccountDataBase.txt </a:t>
            </a:r>
            <a:r>
              <a:rPr lang="en-US" sz="20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is used to store data of all the customers having saving account in the bank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000" b="1" dirty="0" smtClean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  LoanAccountDataBase.txt </a:t>
            </a:r>
            <a:r>
              <a:rPr lang="en-US" sz="2000" b="1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is used to store data of all the customers who have taken loan from the bank</a:t>
            </a:r>
            <a:r>
              <a:rPr lang="en-US" sz="2000" b="1" dirty="0" smtClean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20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ATMDataBase.txt </a:t>
            </a:r>
            <a:r>
              <a:rPr lang="en-US" sz="2000" b="1" dirty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is used to store the ATM related data of the customer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  </a:t>
            </a:r>
            <a:r>
              <a:rPr lang="en-US" sz="20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EmployeeDataBase.txt </a:t>
            </a:r>
            <a:r>
              <a:rPr lang="en-US" sz="20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is used to store the data of all the employees and the entire administration of the bank</a:t>
            </a:r>
            <a:r>
              <a:rPr lang="en-US" sz="2000" b="1" dirty="0">
                <a:latin typeface="Calibri" pitchFamily="34" charset="0"/>
                <a:cs typeface="Calibri" pitchFamily="34" charset="0"/>
              </a:rPr>
              <a:t>.</a:t>
            </a:r>
            <a:endParaRPr lang="en-US" sz="2000" b="1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3108" y="1357298"/>
            <a:ext cx="5072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avingAccountDataBase.txt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LoanAccountDataBase.txt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ATMDataBase.txt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EmployeeDataBase.txt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285728"/>
            <a:ext cx="6715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THE HEART OF THE PROJECT 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: </a:t>
            </a:r>
            <a:r>
              <a:rPr lang="en-US" sz="2800" b="1" u="sng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Database.java</a:t>
            </a:r>
            <a:r>
              <a:rPr lang="en-US" sz="28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sz="28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5786" y="1142984"/>
            <a:ext cx="685804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It contains everything and every functionality of the project !!</a:t>
            </a:r>
          </a:p>
          <a:p>
            <a:endParaRPr lang="en-US" sz="2000" b="1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It links the java classes with the database.</a:t>
            </a:r>
          </a:p>
          <a:p>
            <a:endParaRPr lang="en-US" sz="2000" b="1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It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loads database in ArrayLists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to be used by the user.</a:t>
            </a:r>
          </a:p>
          <a:p>
            <a:endParaRPr lang="en-US" sz="2000" b="1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It allows us to modify customer data like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deposit, withdraw,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transfer money, password change, closing the account , balance enquiry, create account, apply for loan.</a:t>
            </a:r>
          </a:p>
          <a:p>
            <a:endParaRPr lang="en-US" sz="20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Bank Admin can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print the reports of all the customers.</a:t>
            </a:r>
          </a:p>
          <a:p>
            <a:pPr>
              <a:buFont typeface="Arial" pitchFamily="34" charset="0"/>
              <a:buChar char="•"/>
            </a:pPr>
            <a:endParaRPr lang="en-US" sz="20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This class validates the admin and customer login details against the database.</a:t>
            </a:r>
          </a:p>
          <a:p>
            <a:endParaRPr lang="en-US" sz="20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Classes like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Account.java and Data.java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are the contributing classes in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Database.java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class for above functionalities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428728" y="35716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Diagram group"/>
          <p:cNvGrpSpPr/>
          <p:nvPr/>
        </p:nvGrpSpPr>
        <p:grpSpPr>
          <a:xfrm>
            <a:off x="6143636" y="3071810"/>
            <a:ext cx="1695735" cy="1356588"/>
            <a:chOff x="4240140" y="1063372"/>
            <a:chExt cx="1695735" cy="1356588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grpSp>
          <p:nvGrpSpPr>
            <p:cNvPr id="10" name="Group 9"/>
            <p:cNvGrpSpPr/>
            <p:nvPr/>
          </p:nvGrpSpPr>
          <p:grpSpPr>
            <a:xfrm>
              <a:off x="4240140" y="1063372"/>
              <a:ext cx="1695735" cy="1356588"/>
              <a:chOff x="4240140" y="1063372"/>
              <a:chExt cx="1695735" cy="135658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240140" y="1063372"/>
                <a:ext cx="1695735" cy="1356588"/>
              </a:xfrm>
              <a:prstGeom prst="roundRect">
                <a:avLst>
                  <a:gd name="adj" fmla="val 10000"/>
                </a:avLst>
              </a:prstGeom>
              <a:sp3d extrusionH="50600" prstMaterial="metal">
                <a:bevelT w="101600" h="80600" prst="relaxedInset"/>
                <a:bevelB w="80600" h="806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12" name="Rounded Rectangle 4"/>
              <p:cNvSpPr/>
              <p:nvPr/>
            </p:nvSpPr>
            <p:spPr>
              <a:xfrm>
                <a:off x="4279873" y="1103105"/>
                <a:ext cx="1616269" cy="127712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47625" tIns="47625" rIns="47625" bIns="47625" numCol="1" spcCol="1270" anchor="ctr" anchorCtr="0">
                <a:noAutofit/>
              </a:bodyPr>
              <a:lstStyle/>
              <a:p>
                <a:pPr lvl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500" b="1" kern="1200" dirty="0" smtClean="0"/>
                  <a:t>Create Account</a:t>
                </a:r>
                <a:endParaRPr lang="en-US" sz="2500" b="1" kern="1200" dirty="0"/>
              </a:p>
            </p:txBody>
          </p:sp>
        </p:grpSp>
      </p:grpSp>
      <p:grpSp>
        <p:nvGrpSpPr>
          <p:cNvPr id="13" name="Diagram group"/>
          <p:cNvGrpSpPr/>
          <p:nvPr/>
        </p:nvGrpSpPr>
        <p:grpSpPr>
          <a:xfrm>
            <a:off x="5500694" y="4714884"/>
            <a:ext cx="1695735" cy="1356588"/>
            <a:chOff x="4240140" y="1063372"/>
            <a:chExt cx="1695735" cy="1356588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grpSp>
          <p:nvGrpSpPr>
            <p:cNvPr id="14" name="Group 13"/>
            <p:cNvGrpSpPr/>
            <p:nvPr/>
          </p:nvGrpSpPr>
          <p:grpSpPr>
            <a:xfrm>
              <a:off x="4240140" y="1063372"/>
              <a:ext cx="1695735" cy="1356588"/>
              <a:chOff x="4240140" y="1063372"/>
              <a:chExt cx="1695735" cy="1356588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240140" y="1063372"/>
                <a:ext cx="1695735" cy="1356588"/>
              </a:xfrm>
              <a:prstGeom prst="roundRect">
                <a:avLst>
                  <a:gd name="adj" fmla="val 10000"/>
                </a:avLst>
              </a:prstGeom>
              <a:sp3d extrusionH="50600" prstMaterial="metal">
                <a:bevelT w="101600" h="80600" prst="relaxedInset"/>
                <a:bevelB w="80600" h="806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16" name="Rounded Rectangle 4"/>
              <p:cNvSpPr/>
              <p:nvPr/>
            </p:nvSpPr>
            <p:spPr>
              <a:xfrm>
                <a:off x="4279873" y="1103105"/>
                <a:ext cx="1616269" cy="127712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47625" tIns="47625" rIns="47625" bIns="47625" numCol="1" spcCol="1270" anchor="ctr" anchorCtr="0">
                <a:noAutofit/>
              </a:bodyPr>
              <a:lstStyle/>
              <a:p>
                <a:pPr lvl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500" b="1" kern="1200" dirty="0" smtClean="0"/>
                  <a:t>Balance Enquiry</a:t>
                </a:r>
                <a:endParaRPr lang="en-US" sz="2500" b="1" kern="1200" dirty="0"/>
              </a:p>
            </p:txBody>
          </p:sp>
        </p:grpSp>
      </p:grpSp>
      <p:grpSp>
        <p:nvGrpSpPr>
          <p:cNvPr id="17" name="Diagram group"/>
          <p:cNvGrpSpPr/>
          <p:nvPr/>
        </p:nvGrpSpPr>
        <p:grpSpPr>
          <a:xfrm>
            <a:off x="3714744" y="5214950"/>
            <a:ext cx="1695735" cy="1356588"/>
            <a:chOff x="4240140" y="1063372"/>
            <a:chExt cx="1695735" cy="1356588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grpSp>
          <p:nvGrpSpPr>
            <p:cNvPr id="18" name="Group 17"/>
            <p:cNvGrpSpPr/>
            <p:nvPr/>
          </p:nvGrpSpPr>
          <p:grpSpPr>
            <a:xfrm>
              <a:off x="4240140" y="1063372"/>
              <a:ext cx="1695735" cy="1356588"/>
              <a:chOff x="4240140" y="1063372"/>
              <a:chExt cx="1695735" cy="1356588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240140" y="1063372"/>
                <a:ext cx="1695735" cy="1356588"/>
              </a:xfrm>
              <a:prstGeom prst="roundRect">
                <a:avLst>
                  <a:gd name="adj" fmla="val 10000"/>
                </a:avLst>
              </a:prstGeom>
              <a:sp3d extrusionH="50600" prstMaterial="metal">
                <a:bevelT w="101600" h="80600" prst="relaxedInset"/>
                <a:bevelB w="80600" h="806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0" name="Rounded Rectangle 4"/>
              <p:cNvSpPr/>
              <p:nvPr/>
            </p:nvSpPr>
            <p:spPr>
              <a:xfrm>
                <a:off x="4279873" y="1103105"/>
                <a:ext cx="1616269" cy="127712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47625" tIns="47625" rIns="47625" bIns="47625" numCol="1" spcCol="1270" anchor="ctr" anchorCtr="0">
                <a:noAutofit/>
              </a:bodyPr>
              <a:lstStyle/>
              <a:p>
                <a:pPr lvl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500" b="1" kern="1200" dirty="0" smtClean="0"/>
                  <a:t>Print Report</a:t>
                </a:r>
                <a:endParaRPr lang="en-US" sz="2500" b="1" kern="1200" dirty="0"/>
              </a:p>
            </p:txBody>
          </p:sp>
        </p:grpSp>
      </p:grpSp>
      <p:grpSp>
        <p:nvGrpSpPr>
          <p:cNvPr id="21" name="Diagram group"/>
          <p:cNvGrpSpPr/>
          <p:nvPr/>
        </p:nvGrpSpPr>
        <p:grpSpPr>
          <a:xfrm>
            <a:off x="1714480" y="4572008"/>
            <a:ext cx="1727440" cy="1356588"/>
            <a:chOff x="4168702" y="1063372"/>
            <a:chExt cx="1727440" cy="1356588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grpSp>
          <p:nvGrpSpPr>
            <p:cNvPr id="22" name="Group 21"/>
            <p:cNvGrpSpPr/>
            <p:nvPr/>
          </p:nvGrpSpPr>
          <p:grpSpPr>
            <a:xfrm>
              <a:off x="4168702" y="1063372"/>
              <a:ext cx="1727440" cy="1356588"/>
              <a:chOff x="4168702" y="1063372"/>
              <a:chExt cx="1727440" cy="1356588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4168702" y="1063372"/>
                <a:ext cx="1695735" cy="1356588"/>
              </a:xfrm>
              <a:prstGeom prst="roundRect">
                <a:avLst>
                  <a:gd name="adj" fmla="val 10000"/>
                </a:avLst>
              </a:prstGeom>
              <a:sp3d extrusionH="50600" prstMaterial="metal">
                <a:bevelT w="101600" h="80600" prst="relaxedInset"/>
                <a:bevelB w="80600" h="806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24" name="Rounded Rectangle 4"/>
              <p:cNvSpPr/>
              <p:nvPr/>
            </p:nvSpPr>
            <p:spPr>
              <a:xfrm>
                <a:off x="4279873" y="1103105"/>
                <a:ext cx="1616269" cy="127712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47625" tIns="47625" rIns="47625" bIns="47625" numCol="1" spcCol="1270" anchor="ctr" anchorCtr="0">
                <a:noAutofit/>
              </a:bodyPr>
              <a:lstStyle/>
              <a:p>
                <a:pPr lvl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500" b="1" kern="1200" dirty="0" smtClean="0"/>
                  <a:t>Apply for Loan </a:t>
                </a:r>
                <a:endParaRPr lang="en-US" sz="2500" b="1" kern="1200" dirty="0"/>
              </a:p>
            </p:txBody>
          </p:sp>
        </p:grpSp>
      </p:grpSp>
      <p:grpSp>
        <p:nvGrpSpPr>
          <p:cNvPr id="29" name="Diagram group"/>
          <p:cNvGrpSpPr/>
          <p:nvPr/>
        </p:nvGrpSpPr>
        <p:grpSpPr>
          <a:xfrm rot="16480205">
            <a:off x="3282043" y="4284950"/>
            <a:ext cx="1143870" cy="472657"/>
            <a:chOff x="886694" y="1907920"/>
            <a:chExt cx="1579827" cy="508720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30" name="Left Arrow 29"/>
            <p:cNvSpPr/>
            <p:nvPr/>
          </p:nvSpPr>
          <p:spPr>
            <a:xfrm rot="12730392">
              <a:off x="886694" y="1907920"/>
              <a:ext cx="1579827" cy="508720"/>
            </a:xfrm>
            <a:prstGeom prst="leftArrow">
              <a:avLst>
                <a:gd name="adj1" fmla="val 60000"/>
                <a:gd name="adj2" fmla="val 50000"/>
              </a:avLst>
            </a:prstGeom>
            <a:sp3d z="-211800">
              <a:bevelT w="40600" h="20600" prst="relaxedInset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grpSp>
        <p:nvGrpSpPr>
          <p:cNvPr id="31" name="Diagram group"/>
          <p:cNvGrpSpPr/>
          <p:nvPr/>
        </p:nvGrpSpPr>
        <p:grpSpPr>
          <a:xfrm rot="19362663">
            <a:off x="3018259" y="3519290"/>
            <a:ext cx="892108" cy="362701"/>
            <a:chOff x="886694" y="1907920"/>
            <a:chExt cx="1579827" cy="508720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32" name="Left Arrow 31"/>
            <p:cNvSpPr/>
            <p:nvPr/>
          </p:nvSpPr>
          <p:spPr>
            <a:xfrm rot="12730392">
              <a:off x="886694" y="1907920"/>
              <a:ext cx="1579827" cy="508720"/>
            </a:xfrm>
            <a:prstGeom prst="leftArrow">
              <a:avLst>
                <a:gd name="adj1" fmla="val 60000"/>
                <a:gd name="adj2" fmla="val 50000"/>
              </a:avLst>
            </a:prstGeom>
            <a:sp3d z="-211800">
              <a:bevelT w="40600" h="20600" prst="relaxedInset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grpSp>
        <p:nvGrpSpPr>
          <p:cNvPr id="33" name="Diagram group"/>
          <p:cNvGrpSpPr/>
          <p:nvPr/>
        </p:nvGrpSpPr>
        <p:grpSpPr>
          <a:xfrm rot="14260823">
            <a:off x="4059494" y="4615054"/>
            <a:ext cx="1175179" cy="413973"/>
            <a:chOff x="886694" y="1907920"/>
            <a:chExt cx="1579827" cy="508720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34" name="Left Arrow 33"/>
            <p:cNvSpPr/>
            <p:nvPr/>
          </p:nvSpPr>
          <p:spPr>
            <a:xfrm rot="12730392">
              <a:off x="886694" y="1907920"/>
              <a:ext cx="1579827" cy="508720"/>
            </a:xfrm>
            <a:prstGeom prst="leftArrow">
              <a:avLst>
                <a:gd name="adj1" fmla="val 60000"/>
                <a:gd name="adj2" fmla="val 50000"/>
              </a:avLst>
            </a:prstGeom>
            <a:sp3d z="-211800">
              <a:bevelT w="40600" h="20600" prst="relaxedInset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grpSp>
        <p:nvGrpSpPr>
          <p:cNvPr id="35" name="Diagram group"/>
          <p:cNvGrpSpPr/>
          <p:nvPr/>
        </p:nvGrpSpPr>
        <p:grpSpPr>
          <a:xfrm rot="10974650">
            <a:off x="5082614" y="4174295"/>
            <a:ext cx="1228872" cy="446631"/>
            <a:chOff x="886694" y="1907920"/>
            <a:chExt cx="1579827" cy="508720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36" name="Left Arrow 35"/>
            <p:cNvSpPr/>
            <p:nvPr/>
          </p:nvSpPr>
          <p:spPr>
            <a:xfrm rot="12730392">
              <a:off x="886694" y="1907920"/>
              <a:ext cx="1579827" cy="508720"/>
            </a:xfrm>
            <a:prstGeom prst="leftArrow">
              <a:avLst>
                <a:gd name="adj1" fmla="val 60000"/>
                <a:gd name="adj2" fmla="val 50000"/>
              </a:avLst>
            </a:prstGeom>
            <a:sp3d z="-211800">
              <a:bevelT w="40600" h="20600" prst="relaxedInset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grpSp>
        <p:nvGrpSpPr>
          <p:cNvPr id="37" name="Diagram group"/>
          <p:cNvGrpSpPr/>
          <p:nvPr/>
        </p:nvGrpSpPr>
        <p:grpSpPr>
          <a:xfrm rot="8881920">
            <a:off x="5418803" y="3361910"/>
            <a:ext cx="971726" cy="508720"/>
            <a:chOff x="886694" y="1907920"/>
            <a:chExt cx="1579827" cy="508720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38" name="Left Arrow 37"/>
            <p:cNvSpPr/>
            <p:nvPr/>
          </p:nvSpPr>
          <p:spPr>
            <a:xfrm rot="12730392">
              <a:off x="886694" y="1907920"/>
              <a:ext cx="1579827" cy="508720"/>
            </a:xfrm>
            <a:prstGeom prst="leftArrow">
              <a:avLst>
                <a:gd name="adj1" fmla="val 60000"/>
                <a:gd name="adj2" fmla="val 50000"/>
              </a:avLst>
            </a:prstGeom>
            <a:sp3d z="-211800">
              <a:bevelT w="40600" h="20600" prst="relaxedInset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</p:grpSp>
      <p:grpSp>
        <p:nvGrpSpPr>
          <p:cNvPr id="39" name="Diagram group"/>
          <p:cNvGrpSpPr/>
          <p:nvPr/>
        </p:nvGrpSpPr>
        <p:grpSpPr>
          <a:xfrm>
            <a:off x="1428728" y="3000372"/>
            <a:ext cx="1695735" cy="1356588"/>
            <a:chOff x="160123" y="1063372"/>
            <a:chExt cx="1695735" cy="1356588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grpSp>
          <p:nvGrpSpPr>
            <p:cNvPr id="40" name="Group 39"/>
            <p:cNvGrpSpPr/>
            <p:nvPr/>
          </p:nvGrpSpPr>
          <p:grpSpPr>
            <a:xfrm>
              <a:off x="160123" y="1063372"/>
              <a:ext cx="1695735" cy="1356588"/>
              <a:chOff x="160123" y="1063372"/>
              <a:chExt cx="1695735" cy="1356588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160123" y="1063372"/>
                <a:ext cx="1695735" cy="1356588"/>
              </a:xfrm>
              <a:prstGeom prst="roundRect">
                <a:avLst>
                  <a:gd name="adj" fmla="val 10000"/>
                </a:avLst>
              </a:prstGeom>
              <a:sp3d extrusionH="50600" prstMaterial="metal">
                <a:bevelT w="101600" h="80600" prst="relaxedInset"/>
                <a:bevelB w="80600" h="806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</p:sp>
          <p:sp>
            <p:nvSpPr>
              <p:cNvPr id="42" name="Rounded Rectangle 4"/>
              <p:cNvSpPr/>
              <p:nvPr/>
            </p:nvSpPr>
            <p:spPr>
              <a:xfrm>
                <a:off x="199856" y="1103105"/>
                <a:ext cx="1616269" cy="1277122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47625" tIns="47625" rIns="47625" bIns="47625" numCol="1" spcCol="1270" anchor="ctr" anchorCtr="0">
                <a:noAutofit/>
              </a:bodyPr>
              <a:lstStyle/>
              <a:p>
                <a:pPr lvl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500" b="1" dirty="0" smtClean="0"/>
                  <a:t>Close Account</a:t>
                </a:r>
                <a:endParaRPr lang="en-US" sz="2500" b="1" kern="120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29322" y="142852"/>
            <a:ext cx="2000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Data.java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714356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This holds all the information of a customer like name, age etc.</a:t>
            </a:r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Screenshot (208).png"/>
          <p:cNvPicPr>
            <a:picLocks noChangeAspect="1"/>
          </p:cNvPicPr>
          <p:nvPr/>
        </p:nvPicPr>
        <p:blipFill>
          <a:blip r:embed="rId2"/>
          <a:srcRect l="3906" t="15278" r="6249" b="9722"/>
          <a:stretch>
            <a:fillRect/>
          </a:stretch>
        </p:blipFill>
        <p:spPr>
          <a:xfrm>
            <a:off x="0" y="1214422"/>
            <a:ext cx="9144000" cy="5643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4678" y="142852"/>
            <a:ext cx="2428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Account.java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Screenshot (211).png"/>
          <p:cNvPicPr>
            <a:picLocks noChangeAspect="1"/>
          </p:cNvPicPr>
          <p:nvPr/>
        </p:nvPicPr>
        <p:blipFill>
          <a:blip r:embed="rId2"/>
          <a:srcRect l="36719" t="25000" r="23437" b="20833"/>
          <a:stretch>
            <a:fillRect/>
          </a:stretch>
        </p:blipFill>
        <p:spPr>
          <a:xfrm>
            <a:off x="214282" y="785794"/>
            <a:ext cx="8501122" cy="5845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2).png"/>
          <p:cNvPicPr>
            <a:picLocks noChangeAspect="1"/>
          </p:cNvPicPr>
          <p:nvPr/>
        </p:nvPicPr>
        <p:blipFill>
          <a:blip r:embed="rId2"/>
          <a:srcRect l="20312" t="11111" r="20312" b="8333"/>
          <a:stretch>
            <a:fillRect/>
          </a:stretch>
        </p:blipFill>
        <p:spPr>
          <a:xfrm>
            <a:off x="285720" y="214289"/>
            <a:ext cx="8501122" cy="6215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3).png"/>
          <p:cNvPicPr>
            <a:picLocks noChangeAspect="1"/>
          </p:cNvPicPr>
          <p:nvPr/>
        </p:nvPicPr>
        <p:blipFill>
          <a:blip r:embed="rId2"/>
          <a:srcRect l="20313" t="12500" r="24999" b="9722"/>
          <a:stretch>
            <a:fillRect/>
          </a:stretch>
        </p:blipFill>
        <p:spPr>
          <a:xfrm>
            <a:off x="214282" y="714356"/>
            <a:ext cx="8501122" cy="59436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857488" y="71414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LoanAccount.java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488" y="71414"/>
            <a:ext cx="3286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Database.java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Screenshot (214).png"/>
          <p:cNvPicPr>
            <a:picLocks noChangeAspect="1"/>
          </p:cNvPicPr>
          <p:nvPr/>
        </p:nvPicPr>
        <p:blipFill>
          <a:blip r:embed="rId2"/>
          <a:srcRect l="21094" t="15278" r="17187" b="33333"/>
          <a:stretch>
            <a:fillRect/>
          </a:stretch>
        </p:blipFill>
        <p:spPr>
          <a:xfrm>
            <a:off x="214282" y="714355"/>
            <a:ext cx="8501122" cy="56436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5).png"/>
          <p:cNvPicPr>
            <a:picLocks noChangeAspect="1"/>
          </p:cNvPicPr>
          <p:nvPr/>
        </p:nvPicPr>
        <p:blipFill>
          <a:blip r:embed="rId2"/>
          <a:srcRect l="22656" t="11111" r="17187" b="25000"/>
          <a:stretch>
            <a:fillRect/>
          </a:stretch>
        </p:blipFill>
        <p:spPr>
          <a:xfrm>
            <a:off x="214282" y="357166"/>
            <a:ext cx="8609832" cy="6286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8992" y="357166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 BRIEF INTRODUCTION</a:t>
            </a:r>
            <a:endParaRPr lang="en-US" sz="32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364" y="1285860"/>
            <a:ext cx="342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What This Project can Do ?</a:t>
            </a:r>
            <a:endParaRPr lang="en-US" sz="2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48" y="2357430"/>
            <a:ext cx="74295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Open new Account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Apply for Loan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Transactions like Deposit, Withdraw, Transfer, Pay Bill.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Bank admin can print user report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Customer can use ATM Services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Allowing to login/logout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Closing a account </a:t>
            </a:r>
            <a:endParaRPr lang="en-US" sz="2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16).png"/>
          <p:cNvPicPr>
            <a:picLocks noChangeAspect="1"/>
          </p:cNvPicPr>
          <p:nvPr/>
        </p:nvPicPr>
        <p:blipFill>
          <a:blip r:embed="rId2"/>
          <a:srcRect l="22656" t="12500" r="10937" b="38889"/>
          <a:stretch>
            <a:fillRect/>
          </a:stretch>
        </p:blipFill>
        <p:spPr>
          <a:xfrm>
            <a:off x="142844" y="736915"/>
            <a:ext cx="8572560" cy="55496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219).png"/>
          <p:cNvPicPr>
            <a:picLocks noChangeAspect="1"/>
          </p:cNvPicPr>
          <p:nvPr/>
        </p:nvPicPr>
        <p:blipFill>
          <a:blip r:embed="rId2"/>
          <a:srcRect l="33594" t="19444" r="25000" b="19444"/>
          <a:stretch>
            <a:fillRect/>
          </a:stretch>
        </p:blipFill>
        <p:spPr>
          <a:xfrm>
            <a:off x="142844" y="214290"/>
            <a:ext cx="8572560" cy="6405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0).png"/>
          <p:cNvPicPr>
            <a:picLocks noChangeAspect="1"/>
          </p:cNvPicPr>
          <p:nvPr/>
        </p:nvPicPr>
        <p:blipFill>
          <a:blip r:embed="rId2"/>
          <a:srcRect l="23437" t="10860" r="16406" b="9722"/>
          <a:stretch>
            <a:fillRect/>
          </a:stretch>
        </p:blipFill>
        <p:spPr>
          <a:xfrm>
            <a:off x="357158" y="357166"/>
            <a:ext cx="7786742" cy="4986744"/>
          </a:xfrm>
          <a:prstGeom prst="rect">
            <a:avLst/>
          </a:prstGeom>
        </p:spPr>
      </p:pic>
      <p:pic>
        <p:nvPicPr>
          <p:cNvPr id="3" name="Picture 2" descr="Screenshot (221).png"/>
          <p:cNvPicPr>
            <a:picLocks noChangeAspect="1"/>
          </p:cNvPicPr>
          <p:nvPr/>
        </p:nvPicPr>
        <p:blipFill>
          <a:blip r:embed="rId3"/>
          <a:srcRect l="28906" t="10732" r="54688" b="79167"/>
          <a:stretch>
            <a:fillRect/>
          </a:stretch>
        </p:blipFill>
        <p:spPr>
          <a:xfrm>
            <a:off x="1071538" y="5500702"/>
            <a:ext cx="2062774" cy="714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222).png"/>
          <p:cNvPicPr>
            <a:picLocks noChangeAspect="1"/>
          </p:cNvPicPr>
          <p:nvPr/>
        </p:nvPicPr>
        <p:blipFill>
          <a:blip r:embed="rId2"/>
          <a:srcRect l="23437" t="20833" r="5468" b="11111"/>
          <a:stretch>
            <a:fillRect/>
          </a:stretch>
        </p:blipFill>
        <p:spPr>
          <a:xfrm>
            <a:off x="214282" y="714356"/>
            <a:ext cx="8286808" cy="49292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0232" y="2357430"/>
            <a:ext cx="4807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THANK</a:t>
            </a:r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YOU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8794" y="714356"/>
            <a:ext cx="51886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TOOLS AND TECHNOLOGIES USED</a:t>
            </a:r>
            <a:endParaRPr lang="en-US" sz="2800" b="1" u="sng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100" y="2000240"/>
            <a:ext cx="7143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JAVA Development Tools Required</a:t>
            </a:r>
          </a:p>
          <a:p>
            <a:pPr algn="ctr"/>
            <a:endParaRPr lang="en-US" sz="2400" b="1" u="sng" dirty="0" smtClean="0">
              <a:solidFill>
                <a:srgbClr val="C0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2400" b="1" u="sng" dirty="0" smtClean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JAVA Swing Technology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Abstract Window Toolkit (AWT)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IDE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: Any Java Development IDE ( we used Eclipse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JRE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: We used JAVA SE 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1.8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7356" y="357166"/>
            <a:ext cx="535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PROJECT DESCRIPTION</a:t>
            </a:r>
            <a:endParaRPr lang="en-US" sz="3200" b="1" u="sng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8662" y="1428736"/>
            <a:ext cx="7286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This Project contains 16 JAVA </a:t>
            </a:r>
            <a:r>
              <a:rPr lang="en-US" sz="24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classes</a:t>
            </a:r>
          </a:p>
          <a:p>
            <a:r>
              <a:rPr lang="en-US" sz="2400" b="1" dirty="0" smtClean="0">
                <a:solidFill>
                  <a:srgbClr val="7030A0"/>
                </a:solidFill>
                <a:latin typeface="Calibri" pitchFamily="34" charset="0"/>
                <a:cs typeface="Calibri" pitchFamily="34" charset="0"/>
              </a:rPr>
              <a:t>Project Folder name : 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BANKING MANAGEMENT SYSTEM</a:t>
            </a:r>
            <a:endParaRPr lang="en-US" sz="2400" b="1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14348" y="2786058"/>
          <a:ext cx="3357586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575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Authentication.java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CustomerLogin.java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EmployeeLogin.java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ATMAuthentication.java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Account.java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Data.java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Database.java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CreateAccount.java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786314" y="2786058"/>
          <a:ext cx="3357586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575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CustomerDashboard.java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ATM.java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EmployeeDashboard.java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Help.java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LoanAccount.java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LoanApplication.java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LoanDashboard.java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alibri" pitchFamily="34" charset="0"/>
                          <a:cs typeface="Calibri" pitchFamily="34" charset="0"/>
                        </a:rPr>
                        <a:t>SavingAccount.java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5984" y="714356"/>
            <a:ext cx="4733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INSTRUCTION FOR EXECUTION</a:t>
            </a:r>
            <a:endParaRPr lang="en-US" sz="2800" b="1" u="sng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2357430"/>
            <a:ext cx="7643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To Run the project follow:</a:t>
            </a:r>
          </a:p>
          <a:p>
            <a:endParaRPr lang="en-US" sz="2400" b="1" dirty="0" smtClean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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Extract Zip folder 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BANKING MANAGEMENT SYSTEM.zip</a:t>
            </a:r>
          </a:p>
          <a:p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   Open Project with IDE</a:t>
            </a:r>
          </a:p>
          <a:p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  Open 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Authentication.java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 class from </a:t>
            </a:r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src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 folder </a:t>
            </a:r>
          </a:p>
          <a:p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  <a:sym typeface="Wingdings" pitchFamily="2" charset="2"/>
              </a:rPr>
              <a:t>  Run that class</a:t>
            </a:r>
            <a:endParaRPr lang="en-US" sz="24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9190" y="142852"/>
            <a:ext cx="364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Authentication.java</a:t>
            </a:r>
            <a:endParaRPr lang="en-US" sz="32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857232"/>
            <a:ext cx="778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</a:t>
            </a:r>
            <a:r>
              <a:rPr lang="en-US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Authentication.java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is the </a:t>
            </a:r>
            <a:r>
              <a:rPr lang="en-US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main driver class </a:t>
            </a: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which starts the project.</a:t>
            </a:r>
          </a:p>
          <a:p>
            <a:pPr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  It provides the interface to the user to login as customer or employee. </a:t>
            </a:r>
            <a:endParaRPr lang="en-US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Picture 3" descr="Screenshot (198).png"/>
          <p:cNvPicPr>
            <a:picLocks noChangeAspect="1"/>
          </p:cNvPicPr>
          <p:nvPr/>
        </p:nvPicPr>
        <p:blipFill>
          <a:blip r:embed="rId2"/>
          <a:srcRect l="33593" t="11111" r="25781" b="22222"/>
          <a:stretch>
            <a:fillRect/>
          </a:stretch>
        </p:blipFill>
        <p:spPr>
          <a:xfrm>
            <a:off x="1285852" y="1785926"/>
            <a:ext cx="6143668" cy="4857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86314" y="142852"/>
            <a:ext cx="3643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CustomerLogin.java</a:t>
            </a:r>
            <a:endParaRPr lang="en-US" sz="3200" b="1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714356"/>
            <a:ext cx="828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 Enter Account No. and Password and login.</a:t>
            </a:r>
            <a:endParaRPr lang="en-US" sz="20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 descr="Screenshot (199).png"/>
          <p:cNvPicPr>
            <a:picLocks noChangeAspect="1"/>
          </p:cNvPicPr>
          <p:nvPr/>
        </p:nvPicPr>
        <p:blipFill>
          <a:blip r:embed="rId2"/>
          <a:srcRect l="33593" t="11111" r="14062" b="18055"/>
          <a:stretch>
            <a:fillRect/>
          </a:stretch>
        </p:blipFill>
        <p:spPr>
          <a:xfrm>
            <a:off x="1214414" y="1214422"/>
            <a:ext cx="6757194" cy="51435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285728"/>
            <a:ext cx="8286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 If Account No. and Password valid , will let you see following .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 Click </a:t>
            </a:r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LOG OUT </a:t>
            </a:r>
            <a:r>
              <a:rPr lang="en-US" sz="2000" b="1" dirty="0" smtClean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button to logout.</a:t>
            </a:r>
            <a:endParaRPr lang="en-US" sz="2000" b="1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 descr="Screenshot (203).png"/>
          <p:cNvPicPr>
            <a:picLocks noChangeAspect="1"/>
          </p:cNvPicPr>
          <p:nvPr/>
        </p:nvPicPr>
        <p:blipFill>
          <a:blip r:embed="rId2"/>
          <a:srcRect l="14062" t="6944" r="17969" b="9722"/>
          <a:stretch>
            <a:fillRect/>
          </a:stretch>
        </p:blipFill>
        <p:spPr>
          <a:xfrm>
            <a:off x="285720" y="1071546"/>
            <a:ext cx="8461007" cy="5429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260</TotalTime>
  <Words>653</Words>
  <Application>Microsoft Office PowerPoint</Application>
  <PresentationFormat>On-screen Show (4:3)</PresentationFormat>
  <Paragraphs>132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Civic</vt:lpstr>
      <vt:lpstr>Oriel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ANKUSH SONKER</dc:creator>
  <cp:lastModifiedBy>ANKUSH SONKER</cp:lastModifiedBy>
  <cp:revision>27</cp:revision>
  <dcterms:created xsi:type="dcterms:W3CDTF">2020-11-30T11:37:54Z</dcterms:created>
  <dcterms:modified xsi:type="dcterms:W3CDTF">2020-12-01T05:52:01Z</dcterms:modified>
</cp:coreProperties>
</file>